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5"/>
  </p:notesMasterIdLst>
  <p:handoutMasterIdLst>
    <p:handoutMasterId r:id="rId76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79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9" r:id="rId72"/>
    <p:sldId id="328" r:id="rId73"/>
    <p:sldId id="330" r:id="rId74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470" autoAdjust="0"/>
  </p:normalViewPr>
  <p:slideViewPr>
    <p:cSldViewPr showGuides="1">
      <p:cViewPr varScale="1">
        <p:scale>
          <a:sx n="107" d="100"/>
          <a:sy n="107" d="100"/>
        </p:scale>
        <p:origin x="672" y="78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16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en-US"/>
              <a:t>12/13/2023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en-US"/>
              <a:t>12/13/2023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154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7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050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263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831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365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002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5848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5985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422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15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0394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860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3421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3499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5555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0154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6987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9730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5019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27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187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6735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1532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5524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6218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1810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5751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1723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6573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4399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492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360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6630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4208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9687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7334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1803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8220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1106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5686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9798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641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369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7887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3977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0958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389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5473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5328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3941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4506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9612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392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7843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907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63511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0034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97406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8995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97125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99333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54347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86872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936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53658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18176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85239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21285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192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137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532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5213" y="6432551"/>
            <a:ext cx="5653087" cy="273049"/>
          </a:xfr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32612" y="6432551"/>
            <a:ext cx="1371600" cy="273049"/>
          </a:xfrm>
        </p:spPr>
        <p:txBody>
          <a:bodyPr/>
          <a:lstStyle/>
          <a:p>
            <a:fld id="{3E0FA9E5-6744-4841-888F-9E7CC0C2B7EC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812" y="6432551"/>
            <a:ext cx="1219201" cy="273049"/>
          </a:xfrm>
        </p:spPr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3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47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43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7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anchor="b">
            <a:normAutofit/>
          </a:bodyPr>
          <a:lstStyle>
            <a:lvl1pPr algn="l">
              <a:defRPr sz="5400" b="1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6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50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1" y="533400"/>
            <a:ext cx="8686802" cy="1066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54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30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26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8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285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E0FA9E5-6744-4841-888F-9E7CC0C2B7EC}" type="datetimeFigureOut">
              <a:rPr lang="en-US" smtClean="0"/>
              <a:pPr/>
              <a:t>12/13/2023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67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yasenstar/python_with_offic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ithub.com/yasenstar/python_with_office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ithub.com/yasenstar/python_with_office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s://github.com/yasenstar/python_with_office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hyperlink" Target="https://github.com/yasenstar/python_with_office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hyperlink" Target="https://github.com/yasenstar/python_with_office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github.com/yasenstar/python_with_office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Opening </a:t>
            </a:r>
            <a:r>
              <a:rPr lang="en-US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and Introduction</a:t>
            </a:r>
          </a:p>
          <a:p>
            <a:endParaRPr lang="en-US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548" y="804043"/>
            <a:ext cx="2952328" cy="4302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765820" y="5516156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5812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2.9 Public Methods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2.10 Operators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公共方法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2.10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运算符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7AE7A1-FECD-88CA-1398-A1B5FCD4DA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663" y="416386"/>
            <a:ext cx="4099883" cy="5149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105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2.11 Traverse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2.12 Comprehensions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遍历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2.12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推导式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7A29FB-74EC-7512-7021-E2AAB67D55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996418"/>
            <a:ext cx="5682731" cy="4103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540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Three Basic Structure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三大基本结构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96D691-610A-FD83-2613-59599D8539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2444" y="980728"/>
            <a:ext cx="5029202" cy="3889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563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Three Basic Structure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三大基本结构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685BF0-B0AD-89E6-E52D-39B23E7DC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2444" y="692696"/>
            <a:ext cx="5565639" cy="4768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692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3.2~3.4 Function Basics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3.2~3.4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函数基本知识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1B5387-6A2F-8E06-9916-F44F2B420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4914" y="1790700"/>
            <a:ext cx="6146310" cy="3681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15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3.5 Packing &amp; Unpacking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组包与解包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9D7C05-2C4F-9552-DD0E-11F2D5EBF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0267" y="1169288"/>
            <a:ext cx="5973438" cy="4298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451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3.6 Variable Scope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3.7 Lambda Function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3.6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变量作用域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匿名函数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B27B82-226B-9C4F-89C6-EE244DF2B1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9058" y="694066"/>
            <a:ext cx="5559969" cy="4912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964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 (4.1)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(4.1)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7430BF-8FA6-2161-2501-1DE336A84C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420" y="1189857"/>
            <a:ext cx="5251971" cy="427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459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770434" y="3403600"/>
            <a:ext cx="5323979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 4.2 Private Property/Method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私有属性和私有方法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C9AC26-C283-0BC2-7D16-7C8C5EFD3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4907" y="908720"/>
            <a:ext cx="5544188" cy="446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026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770434" y="3403600"/>
            <a:ext cx="5323979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 4.3 Magic Methods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魔法方法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68D304-8A98-FBD8-C675-3F73B175A9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569633"/>
            <a:ext cx="5708467" cy="3803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73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Numeric Type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数字类型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6787F6-2691-8FF0-DD76-9A26EDBF1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427" y="404664"/>
            <a:ext cx="5439555" cy="5184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615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4.4 Inheritance, Polymorphism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继承和多态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F4691F-0A9F-103C-CE22-4DBDBDB7BD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1725305"/>
            <a:ext cx="5551408" cy="3736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98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4.5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Class &amp; Static Method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类方法与静态方法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A31865-351E-85E6-A184-9C6ACCD79A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420" y="1406727"/>
            <a:ext cx="5251776" cy="3993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224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5.1 Program Exceptions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程序异常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A918F3-3DB0-2784-5BB2-A5D055C9C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0396" y="1858440"/>
            <a:ext cx="5861779" cy="3720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391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5.2 File input/output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文件读写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EE15D0-3BDF-A4B2-3CD1-F3BC570070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420" y="966004"/>
            <a:ext cx="5801841" cy="4584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468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5.3 Modules and Packages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模块和包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7DDD71-BE45-B133-1B94-3F08329D60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790700"/>
            <a:ext cx="5544618" cy="3447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091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5.4 Common Used Modules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常用模块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176D0C-CB8F-5AAF-3FE8-4949AFA110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4474" y="1707656"/>
            <a:ext cx="5694925" cy="3593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18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 openpyxl 6.2 Open/Save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 openpyxl 6.2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打开与保存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E5C146-09E3-A1FF-3ED9-2BAA1573FD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2404" y="1978219"/>
            <a:ext cx="5909398" cy="3221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652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Operate Worksheets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操作工作表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6.3.1, 6.3.2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D92D3-B677-4166-329F-00F509FD6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7" y="1412776"/>
            <a:ext cx="5544617" cy="4032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095635B-FB5B-7080-010C-07C635F4E59D}"/>
              </a:ext>
            </a:extLst>
          </p:cNvPr>
          <p:cNvSpPr/>
          <p:nvPr/>
        </p:nvSpPr>
        <p:spPr>
          <a:xfrm>
            <a:off x="8254652" y="1916832"/>
            <a:ext cx="3384377" cy="180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16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Operate Worksheets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操作工作表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6.3.3, 6.3.4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D92D3-B677-4166-329F-00F509FD6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7" y="1412776"/>
            <a:ext cx="5544617" cy="4032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9F8F01-88B4-8737-6E40-585AEC0F3D09}"/>
              </a:ext>
            </a:extLst>
          </p:cNvPr>
          <p:cNvSpPr/>
          <p:nvPr/>
        </p:nvSpPr>
        <p:spPr>
          <a:xfrm>
            <a:off x="8254652" y="2348880"/>
            <a:ext cx="3384377" cy="20882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6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Operate Worksheets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操作工作表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: 6.3.5~6.3.7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D92D3-B677-4166-329F-00F509FD6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7" y="1412776"/>
            <a:ext cx="5544617" cy="4032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D48B81-3C0E-F46D-9F64-C03D1DE668AB}"/>
              </a:ext>
            </a:extLst>
          </p:cNvPr>
          <p:cNvSpPr/>
          <p:nvPr/>
        </p:nvSpPr>
        <p:spPr>
          <a:xfrm>
            <a:off x="8254652" y="4365104"/>
            <a:ext cx="3384377" cy="1008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00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2.2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String Type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字符串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6787F6-2691-8FF0-DD76-9A26EDBF1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427" y="404664"/>
            <a:ext cx="5439555" cy="5184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824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Access Cells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访问单元格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3613B1-F9B5-47E4-A400-852D979E5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1484784"/>
            <a:ext cx="5534822" cy="3773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D48B81-3C0E-F46D-9F64-C03D1DE668AB}"/>
              </a:ext>
            </a:extLst>
          </p:cNvPr>
          <p:cNvSpPr/>
          <p:nvPr/>
        </p:nvSpPr>
        <p:spPr>
          <a:xfrm>
            <a:off x="9190756" y="2276872"/>
            <a:ext cx="2550617" cy="771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98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Access Cells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访问单元格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3613B1-F9B5-47E4-A400-852D979E5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1484784"/>
            <a:ext cx="5534822" cy="3773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D48B81-3C0E-F46D-9F64-C03D1DE668AB}"/>
              </a:ext>
            </a:extLst>
          </p:cNvPr>
          <p:cNvSpPr/>
          <p:nvPr/>
        </p:nvSpPr>
        <p:spPr>
          <a:xfrm>
            <a:off x="9190756" y="3048001"/>
            <a:ext cx="2550617" cy="2369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88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Work with Cells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6.5.1 Merge Cells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操作单元格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6.5.1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合并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F8FC8E-E85D-6F77-F747-B76CF3BB2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765464"/>
            <a:ext cx="5544617" cy="3591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596630" y="3048000"/>
            <a:ext cx="2550617" cy="66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35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Work with Cells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6.5.2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Insert 6.5.3 Move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操作单元格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插入数据与移动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F8FC8E-E85D-6F77-F747-B76CF3BB2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765464"/>
            <a:ext cx="5544617" cy="3591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866720" y="3645024"/>
            <a:ext cx="2700300" cy="1512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87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A7AE5B-1851-864D-A653-A931C2778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268760"/>
            <a:ext cx="5566738" cy="4320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6.6 Excel Formulas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6.6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使用公式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90555" y="3058290"/>
            <a:ext cx="4248473" cy="9467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83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CE36F8-9A77-0CB4-2ED3-45CC9F178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607" y="1484784"/>
            <a:ext cx="5881237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Set Style in Excel: Font, Dimension &amp; Alignment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设置样式：字体，尺寸，对齐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678588" y="3058290"/>
            <a:ext cx="4248472" cy="12348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14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CE36F8-9A77-0CB4-2ED3-45CC9F178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607" y="1484784"/>
            <a:ext cx="5881237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Set Style in Excel: Border, Fill &amp; Gradient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设置样式：边框，填充，渐变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678588" y="4293096"/>
            <a:ext cx="4248472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84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D3FEF6-2312-5724-25FB-A35E9839E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943" y="1358454"/>
            <a:ext cx="5602117" cy="372673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6.8 Filtering and Sorting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过滤和排序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182644" y="3704332"/>
            <a:ext cx="3456385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09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175FD6C-EF1A-9789-CC77-A4C17199C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420" y="1183511"/>
            <a:ext cx="5902827" cy="4333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6.9 Insert Chart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插入图表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182644" y="4005064"/>
            <a:ext cx="3528392" cy="4913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38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DCAFFB-D9B0-80D8-75CA-F9A74B1F7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396" y="1658043"/>
            <a:ext cx="6034654" cy="3886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6.10 Read-Only, Write-Only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只读只写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462564" y="4293096"/>
            <a:ext cx="4522486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59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2.3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List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列表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36F6B9-1C93-C81E-AD71-A606C9991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12" y="719213"/>
            <a:ext cx="5853012" cy="501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805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363DD2-C60E-BA76-0AB4-A21E400A2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184339"/>
            <a:ext cx="5991002" cy="4396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6.11 Security Protection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加密保护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462564" y="3861048"/>
            <a:ext cx="4522486" cy="13387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49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6.12 xls to xlsx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6.12 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xls </a:t>
            </a:r>
            <a:r>
              <a:rPr lang="zh-CN" altLang="en-US" sz="280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转</a:t>
            </a:r>
            <a:r>
              <a:rPr lang="en-US" sz="280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xlsx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56BF8A-4050-E044-3916-2A8D563044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2786" y="938406"/>
            <a:ext cx="5670401" cy="463941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9478788" y="4293096"/>
            <a:ext cx="2506262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1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6DA5E8-D28F-BB8F-5386-3899AF271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417" y="1134988"/>
            <a:ext cx="6000867" cy="4454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7.1&amp;7.2 Open and Save docx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7.1&amp;7.2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打开和保存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docx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文件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1430660"/>
            <a:ext cx="4464496" cy="14942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45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B1EF13-8A7F-B522-3A73-C1140116F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380" y="888749"/>
            <a:ext cx="4917616" cy="4807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7.3 doc to docx co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verting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7.3 doc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转换为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docx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542684" y="1772816"/>
            <a:ext cx="2736304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33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7.4 work with paragraph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段落操作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8A61EF-AA26-4FA8-F762-F5A40ABB5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2404" y="1953125"/>
            <a:ext cx="5784596" cy="3371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90555" y="2746648"/>
            <a:ext cx="4248473" cy="8983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38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33B15D-61DB-475F-6147-8254831BF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229598"/>
            <a:ext cx="5780896" cy="4359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paragraph styles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段落样式 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18548" y="2348880"/>
            <a:ext cx="4464495" cy="2016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90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AD7374-A986-79CD-3ACB-D8F86FF9E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083" y="1163063"/>
            <a:ext cx="5782988" cy="429309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paragraph styles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段落样式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18548" y="4005064"/>
            <a:ext cx="4464495" cy="11946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5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7667A6-DC96-21EF-32C7-D7F2C7291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224" y="581593"/>
            <a:ext cx="6121571" cy="5042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 Object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对象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2149304"/>
            <a:ext cx="4464495" cy="15677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67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EBF9BE-1647-944E-DF0D-ACD1A00E3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608486"/>
            <a:ext cx="5989966" cy="4908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 Object (2) - 1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对象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3573016"/>
            <a:ext cx="4464495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06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EBF9BE-1647-944E-DF0D-ACD1A00E3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608486"/>
            <a:ext cx="5989966" cy="4908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 Object (2) - 2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对象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 - 2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3573016"/>
            <a:ext cx="4464495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1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2.4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Tuple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元组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A378EA-5F4D-2102-F243-0CBD94FCD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420" y="1161365"/>
            <a:ext cx="5876726" cy="4774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750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7.7 Unit of Length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长度单位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2BC6C5-565B-030D-9A3B-A9B83DCEC9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0436" y="533400"/>
            <a:ext cx="5004967" cy="5075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822605" y="2348880"/>
            <a:ext cx="3384376" cy="19442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43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B08DBD2-AE19-449D-89F6-05016E9CF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28" y="693564"/>
            <a:ext cx="5630391" cy="4895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7.8 Use Title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7.8 </a:t>
            </a:r>
            <a:r>
              <a:rPr lang="zh-CN" altLang="en-US" sz="280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使用标题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822604" y="3212976"/>
            <a:ext cx="3888431" cy="720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14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D8702CA-8A3A-14B1-64FA-90B5B7190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773" y="418356"/>
            <a:ext cx="4608159" cy="5273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Work with Pictures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822605" y="2924944"/>
            <a:ext cx="280831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37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Pictures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70259A-A958-5D0A-DE40-69F3B50DC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773" y="418356"/>
            <a:ext cx="4608159" cy="5273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822605" y="3212976"/>
            <a:ext cx="2808312" cy="9361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53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Pictures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70259A-A958-5D0A-DE40-69F3B50DC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773" y="418356"/>
            <a:ext cx="4608159" cy="5273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822605" y="4077072"/>
            <a:ext cx="2808312" cy="864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23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D0771F-F43E-5EC2-C802-E443F65C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3" y="180770"/>
            <a:ext cx="5904656" cy="5475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Tables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2615952"/>
            <a:ext cx="4740667" cy="13891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4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D0771F-F43E-5EC2-C802-E443F65C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3" y="180770"/>
            <a:ext cx="5904656" cy="5475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Tables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4005064"/>
            <a:ext cx="4740667" cy="802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69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D0771F-F43E-5EC2-C802-E443F65C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3" y="180770"/>
            <a:ext cx="5904656" cy="5475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Tables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4725144"/>
            <a:ext cx="4740667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47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Page Settings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页面设置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7AB2F-4A6D-FDCB-80C1-18B414222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373791"/>
            <a:ext cx="5760640" cy="5219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2858615"/>
            <a:ext cx="4740667" cy="10024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6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Page Settings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页面设置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7AB2F-4A6D-FDCB-80C1-18B414222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373791"/>
            <a:ext cx="5760640" cy="5219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3861048"/>
            <a:ext cx="4740667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60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2.5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Dictionary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字典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393969-D0FA-B2A3-E5C0-CBBEA19C7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13" y="1488151"/>
            <a:ext cx="5904656" cy="4019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713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Page Settings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页面设置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7AB2F-4A6D-FDCB-80C1-18B414222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373791"/>
            <a:ext cx="5760640" cy="5219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4581128"/>
            <a:ext cx="4740667" cy="1080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64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B4B1231-1F53-8F9E-463F-14C0F228D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060331"/>
            <a:ext cx="5741226" cy="4595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fontScale="925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8.1 / 8.2 python-pptx, open/save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8.1 / 8.2 python-pptx,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打开与保存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1" y="1772816"/>
            <a:ext cx="4176465" cy="1224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6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240A32-1026-B024-BE2C-A4B18290F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698" y="1355416"/>
            <a:ext cx="5698572" cy="394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8.3 Unit of Length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长度单位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1" y="2132856"/>
            <a:ext cx="4320481" cy="864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87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DAF038-5211-E743-3022-4727E3C58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035623"/>
            <a:ext cx="5851748" cy="4565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8.4 Work with Presentation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操作幻灯片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78588" y="2060848"/>
            <a:ext cx="4176464" cy="1584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69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99CC9B4-CA7E-6CBE-3EFE-6409EAD7E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189" y="1009744"/>
            <a:ext cx="5434840" cy="4579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8.5 Use Shapes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使用形状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78588" y="2276872"/>
            <a:ext cx="4176464" cy="1584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8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BA0EC8-8F5A-E7BD-F4EA-457227A08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634" y="1392613"/>
            <a:ext cx="5983442" cy="4209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8.6 Use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Placeholders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8.6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使用占位符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78588" y="2996952"/>
            <a:ext cx="4248472" cy="1224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9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059EDFC-FEB7-5E34-527F-2FC50EAA4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566" y="1096258"/>
            <a:ext cx="5636494" cy="4365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Work with Text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操作文本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462564" y="2636912"/>
            <a:ext cx="4464496" cy="1296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48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FBF3A0-1BB5-E0E1-CC1B-1987469D6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747153"/>
            <a:ext cx="5876767" cy="4869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Work with Text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操作文本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246540" y="2852936"/>
            <a:ext cx="4680520" cy="2016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11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7DE62A-C82E-F13B-6C6F-B40AEA4A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72" y="1379450"/>
            <a:ext cx="6034268" cy="4209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Add Chart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822604" y="3501008"/>
            <a:ext cx="4104456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62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7DE62A-C82E-F13B-6C6F-B40AEA4A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72" y="1379450"/>
            <a:ext cx="6034268" cy="4209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Add Chart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2" y="3789040"/>
            <a:ext cx="4392488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96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2.6-2.7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Set and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None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Type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2.6-2.7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集合和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None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类型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8EDCE5-A0E3-1F19-49F0-84B94B50E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069" y="1437662"/>
            <a:ext cx="5971155" cy="398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1249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7DE62A-C82E-F13B-6C6F-B40AEA4A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72" y="1379450"/>
            <a:ext cx="6034268" cy="4209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Add Chart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2" y="4653136"/>
            <a:ext cx="4392488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29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7DE62A-C82E-F13B-6C6F-B40AEA4A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72" y="1379450"/>
            <a:ext cx="6034268" cy="4209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Add Chart (4)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2" y="4653136"/>
            <a:ext cx="4392488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75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13DC08E-9B75-E457-27C3-04FF542EF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18" y="562372"/>
            <a:ext cx="5729518" cy="508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Work with Tables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2852936"/>
            <a:ext cx="4536504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094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6C12AD-1088-F8B9-CC88-ABBE09B7A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18" y="562372"/>
            <a:ext cx="5729518" cy="508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Work with Tables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3356992"/>
            <a:ext cx="4536504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404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2.8.1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Changeable &amp; Non-Changeable Data Types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可变与不可变类型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07E1FD-E2AC-4A24-9C9F-CA05054D4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836712"/>
            <a:ext cx="5649460" cy="4536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859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2.8.2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Copy – Light &amp; Deep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浅拷贝和深拷贝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F8B451-C5EA-C9B3-32A0-18E9437B1A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467" y="602126"/>
            <a:ext cx="5727600" cy="501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18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usiness strategy presentation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usiness strategy presentation.potx" id="{A5F13A6F-AB02-4A73-816C-34C20B6AA795}" vid="{DE7FCDCE-56F1-4731-A067-3AC58DCA2BCA}"/>
    </a:ext>
  </a:extLst>
</a:theme>
</file>

<file path=ppt/theme/theme2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strategy slides</Template>
  <TotalTime>18816</TotalTime>
  <Words>4116</Words>
  <Application>Microsoft Office PowerPoint</Application>
  <PresentationFormat>Custom</PresentationFormat>
  <Paragraphs>591</Paragraphs>
  <Slides>73</Slides>
  <Notes>73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9" baseType="lpstr">
      <vt:lpstr>华文隶书</vt:lpstr>
      <vt:lpstr>ADLaM Display</vt:lpstr>
      <vt:lpstr>Arial</vt:lpstr>
      <vt:lpstr>Century Gothic</vt:lpstr>
      <vt:lpstr>Palatino Linotype</vt:lpstr>
      <vt:lpstr>Business strategy presentation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Recommending a Strategy</dc:title>
  <dc:creator>Zhao Xiaoqi</dc:creator>
  <cp:lastModifiedBy>Zhao Xiaoqi</cp:lastModifiedBy>
  <cp:revision>106</cp:revision>
  <dcterms:created xsi:type="dcterms:W3CDTF">2023-10-18T15:52:23Z</dcterms:created>
  <dcterms:modified xsi:type="dcterms:W3CDTF">2023-12-14T01:35:27Z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  <property fmtid="{D5CDD505-2E9C-101B-9397-08002B2CF9AE}" pid="12" name="MSIP_Label_19540963-e559-4020-8a90-fe8a502c2801_Enabled">
    <vt:lpwstr>true</vt:lpwstr>
  </property>
  <property fmtid="{D5CDD505-2E9C-101B-9397-08002B2CF9AE}" pid="13" name="MSIP_Label_19540963-e559-4020-8a90-fe8a502c2801_SetDate">
    <vt:lpwstr>2023-10-18T15:57:49Z</vt:lpwstr>
  </property>
  <property fmtid="{D5CDD505-2E9C-101B-9397-08002B2CF9AE}" pid="14" name="MSIP_Label_19540963-e559-4020-8a90-fe8a502c2801_Method">
    <vt:lpwstr>Standard</vt:lpwstr>
  </property>
  <property fmtid="{D5CDD505-2E9C-101B-9397-08002B2CF9AE}" pid="15" name="MSIP_Label_19540963-e559-4020-8a90-fe8a502c2801_Name">
    <vt:lpwstr>19540963-e559-4020-8a90-fe8a502c2801</vt:lpwstr>
  </property>
  <property fmtid="{D5CDD505-2E9C-101B-9397-08002B2CF9AE}" pid="16" name="MSIP_Label_19540963-e559-4020-8a90-fe8a502c2801_SiteId">
    <vt:lpwstr>f25493ae-1c98-41d7-8a33-0be75f5fe603</vt:lpwstr>
  </property>
  <property fmtid="{D5CDD505-2E9C-101B-9397-08002B2CF9AE}" pid="17" name="MSIP_Label_19540963-e559-4020-8a90-fe8a502c2801_ActionId">
    <vt:lpwstr>321201d3-b858-4231-9dfd-afc7d5cc0080</vt:lpwstr>
  </property>
  <property fmtid="{D5CDD505-2E9C-101B-9397-08002B2CF9AE}" pid="18" name="MSIP_Label_19540963-e559-4020-8a90-fe8a502c2801_ContentBits">
    <vt:lpwstr>0</vt:lpwstr>
  </property>
</Properties>
</file>